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83" r:id="rId3"/>
    <p:sldId id="284" r:id="rId4"/>
    <p:sldId id="296" r:id="rId5"/>
    <p:sldId id="295" r:id="rId6"/>
    <p:sldId id="293" r:id="rId7"/>
    <p:sldId id="297" r:id="rId8"/>
    <p:sldId id="299" r:id="rId9"/>
    <p:sldId id="298" r:id="rId10"/>
    <p:sldId id="294" r:id="rId11"/>
    <p:sldId id="300" r:id="rId12"/>
    <p:sldId id="301" r:id="rId13"/>
    <p:sldId id="302" r:id="rId14"/>
    <p:sldId id="303" r:id="rId15"/>
    <p:sldId id="291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6D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26"/>
    <p:restoredTop sz="95588"/>
  </p:normalViewPr>
  <p:slideViewPr>
    <p:cSldViewPr snapToGrid="0" snapToObjects="1">
      <p:cViewPr varScale="1">
        <p:scale>
          <a:sx n="52" d="100"/>
          <a:sy n="52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4833937" y="2303858"/>
            <a:ext cx="14716127" cy="4643439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4833937" y="7072311"/>
            <a:ext cx="14716127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1pPr>
            <a:lvl2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2pPr>
            <a:lvl3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3pPr>
            <a:lvl4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4pPr>
            <a:lvl5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4833937" y="8947546"/>
            <a:ext cx="14716127" cy="66079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latin typeface="+mn-lt"/>
                <a:ea typeface="+mn-ea"/>
                <a:cs typeface="+mn-cs"/>
                <a:sym typeface="Helvetica"/>
              </a:defRPr>
            </a:lvl1pPr>
            <a:lvl2pPr marL="839610" indent="-395111" algn="ctr">
              <a:spcBef>
                <a:spcPts val="0"/>
              </a:spcBef>
              <a:defRPr sz="3200">
                <a:latin typeface="+mn-lt"/>
                <a:ea typeface="+mn-ea"/>
                <a:cs typeface="+mn-cs"/>
                <a:sym typeface="Helvetica"/>
              </a:defRPr>
            </a:lvl2pPr>
            <a:lvl3pPr marL="1284110" indent="-395110" algn="ctr">
              <a:spcBef>
                <a:spcPts val="0"/>
              </a:spcBef>
              <a:defRPr sz="3200">
                <a:latin typeface="+mn-lt"/>
                <a:ea typeface="+mn-ea"/>
                <a:cs typeface="+mn-cs"/>
                <a:sym typeface="Helvetica"/>
              </a:defRPr>
            </a:lvl3pPr>
            <a:lvl4pPr marL="1728610" indent="-395110" algn="ctr">
              <a:spcBef>
                <a:spcPts val="0"/>
              </a:spcBef>
              <a:defRPr sz="3200">
                <a:latin typeface="+mn-lt"/>
                <a:ea typeface="+mn-ea"/>
                <a:cs typeface="+mn-cs"/>
                <a:sym typeface="Helvetica"/>
              </a:defRPr>
            </a:lvl4pPr>
            <a:lvl5pPr marL="2173110" indent="-395110" algn="ctr">
              <a:spcBef>
                <a:spcPts val="0"/>
              </a:spcBef>
              <a:defRPr sz="32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4" name="Rectangle"/>
          <p:cNvSpPr>
            <a:spLocks noGrp="1"/>
          </p:cNvSpPr>
          <p:nvPr>
            <p:ph type="body" sz="quarter" idx="13"/>
          </p:nvPr>
        </p:nvSpPr>
        <p:spPr>
          <a:xfrm>
            <a:off x="4833937" y="6000353"/>
            <a:ext cx="14716128" cy="965202"/>
          </a:xfrm>
          <a:prstGeom prst="rect">
            <a:avLst/>
          </a:prstGeom>
        </p:spPr>
        <p:txBody>
          <a:bodyPr/>
          <a:lstStyle/>
          <a:p>
            <a:pPr marL="0" lvl="0" indent="0" algn="ctr">
              <a:spcBef>
                <a:spcPts val="0"/>
              </a:spcBef>
              <a:buSzTx/>
              <a:buNone/>
              <a:defRPr sz="52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/>
              <a:t>Click to edit Master text styles</a:t>
            </a:r>
          </a:p>
        </p:txBody>
      </p:sp>
      <p:sp>
        <p:nvSpPr>
          <p:cNvPr id="9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0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"/>
          <p:cNvSpPr/>
          <p:nvPr/>
        </p:nvSpPr>
        <p:spPr>
          <a:xfrm>
            <a:off x="3048001" y="0"/>
            <a:ext cx="914401" cy="2590800"/>
          </a:xfrm>
          <a:prstGeom prst="rect">
            <a:avLst/>
          </a:prstGeom>
          <a:solidFill>
            <a:srgbClr val="252525"/>
          </a:solidFill>
          <a:ln w="12700">
            <a:miter lim="400000"/>
          </a:ln>
        </p:spPr>
        <p:txBody>
          <a:bodyPr tIns="91439" bIns="91439" anchor="ctr"/>
          <a:lstStyle/>
          <a:p>
            <a:pPr algn="l" defTabSz="1828800">
              <a:spcBef>
                <a:spcPts val="700"/>
              </a:spcBef>
              <a:defRPr sz="1600">
                <a:solidFill>
                  <a:srgbClr val="FFFFFF"/>
                </a:solidFill>
                <a:latin typeface="Alegreya Sans"/>
                <a:ea typeface="Alegreya Sans"/>
                <a:cs typeface="Alegreya Sans"/>
                <a:sym typeface="Alegreya Sans"/>
              </a:defRPr>
            </a:pPr>
            <a:endParaRPr/>
          </a:p>
        </p:txBody>
      </p:sp>
      <p:sp>
        <p:nvSpPr>
          <p:cNvPr id="125" name="Rectangle"/>
          <p:cNvSpPr/>
          <p:nvPr/>
        </p:nvSpPr>
        <p:spPr>
          <a:xfrm>
            <a:off x="3048001" y="0"/>
            <a:ext cx="914401" cy="2590800"/>
          </a:xfrm>
          <a:prstGeom prst="rect">
            <a:avLst/>
          </a:prstGeom>
          <a:solidFill>
            <a:srgbClr val="252525"/>
          </a:solidFill>
          <a:ln w="12700">
            <a:miter lim="400000"/>
          </a:ln>
        </p:spPr>
        <p:txBody>
          <a:bodyPr tIns="91439" bIns="91439" anchor="ctr"/>
          <a:lstStyle/>
          <a:p>
            <a:pPr algn="l" defTabSz="1828800">
              <a:spcBef>
                <a:spcPts val="700"/>
              </a:spcBef>
              <a:defRPr sz="1600">
                <a:solidFill>
                  <a:srgbClr val="FFFFFF"/>
                </a:solidFill>
                <a:latin typeface="Alegreya Sans"/>
                <a:ea typeface="Alegreya Sans"/>
                <a:cs typeface="Alegreya Sans"/>
                <a:sym typeface="Alegreya Sans"/>
              </a:defRPr>
            </a:pPr>
            <a:endParaRPr/>
          </a:p>
        </p:txBody>
      </p:sp>
      <p:pic>
        <p:nvPicPr>
          <p:cNvPr id="126" name="image1.png" descr="imag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3200" y="12667013"/>
            <a:ext cx="2550000" cy="7133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age2.png" descr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0" y="13059269"/>
            <a:ext cx="4216400" cy="254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image3.png" descr="image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56300" y="13364633"/>
            <a:ext cx="1727200" cy="198967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Title Text"/>
          <p:cNvSpPr>
            <a:spLocks noGrp="1"/>
          </p:cNvSpPr>
          <p:nvPr>
            <p:ph type="title"/>
          </p:nvPr>
        </p:nvSpPr>
        <p:spPr>
          <a:xfrm>
            <a:off x="4267200" y="762000"/>
            <a:ext cx="15240000" cy="2286000"/>
          </a:xfrm>
          <a:prstGeom prst="rect">
            <a:avLst/>
          </a:prstGeom>
        </p:spPr>
        <p:txBody>
          <a:bodyPr lIns="91439" tIns="91439" rIns="91439" bIns="91439"/>
          <a:lstStyle>
            <a:lvl1pPr algn="l" defTabSz="1828800">
              <a:defRPr sz="5600">
                <a:solidFill>
                  <a:srgbClr val="343E48"/>
                </a:solidFill>
                <a:latin typeface="Futura PT Heavy"/>
                <a:ea typeface="Futura PT Heavy"/>
                <a:cs typeface="Futura PT Heavy"/>
                <a:sym typeface="Futura PT Heavy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0" name="Body Level One…"/>
          <p:cNvSpPr>
            <a:spLocks noGrp="1"/>
          </p:cNvSpPr>
          <p:nvPr>
            <p:ph type="body" sz="quarter" idx="1"/>
          </p:nvPr>
        </p:nvSpPr>
        <p:spPr>
          <a:xfrm>
            <a:off x="4267200" y="965200"/>
            <a:ext cx="10058400" cy="863600"/>
          </a:xfrm>
          <a:prstGeom prst="rect">
            <a:avLst/>
          </a:prstGeom>
        </p:spPr>
        <p:txBody>
          <a:bodyPr lIns="91439" tIns="91439" rIns="91439" bIns="91439" anchor="t"/>
          <a:lstStyle>
            <a:lvl1pPr marL="0" indent="0" defTabSz="1828800">
              <a:spcBef>
                <a:spcPts val="500"/>
              </a:spcBef>
              <a:buSzTx/>
              <a:buNone/>
              <a:defRPr sz="2200">
                <a:solidFill>
                  <a:srgbClr val="8D98A5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  <a:lvl2pPr marL="0" indent="457200" defTabSz="1828800">
              <a:spcBef>
                <a:spcPts val="500"/>
              </a:spcBef>
              <a:buSzTx/>
              <a:buNone/>
              <a:defRPr sz="2200">
                <a:solidFill>
                  <a:srgbClr val="8D98A5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2pPr>
            <a:lvl3pPr marL="0" indent="914400" defTabSz="1828800">
              <a:spcBef>
                <a:spcPts val="500"/>
              </a:spcBef>
              <a:buSzTx/>
              <a:buNone/>
              <a:defRPr sz="2200">
                <a:solidFill>
                  <a:srgbClr val="8D98A5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3pPr>
            <a:lvl4pPr marL="0" indent="1371600" defTabSz="1828800">
              <a:spcBef>
                <a:spcPts val="500"/>
              </a:spcBef>
              <a:buSzTx/>
              <a:buNone/>
              <a:defRPr sz="2200">
                <a:solidFill>
                  <a:srgbClr val="8D98A5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4pPr>
            <a:lvl5pPr marL="0" indent="1828800" defTabSz="1828800">
              <a:spcBef>
                <a:spcPts val="500"/>
              </a:spcBef>
              <a:buSzTx/>
              <a:buNone/>
              <a:defRPr sz="2200">
                <a:solidFill>
                  <a:srgbClr val="8D98A5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31" name="Slide Number"/>
          <p:cNvSpPr>
            <a:spLocks noGrp="1"/>
          </p:cNvSpPr>
          <p:nvPr>
            <p:ph type="sldNum" sz="quarter" idx="2"/>
          </p:nvPr>
        </p:nvSpPr>
        <p:spPr>
          <a:xfrm>
            <a:off x="3237894" y="1055795"/>
            <a:ext cx="534612" cy="551181"/>
          </a:xfrm>
          <a:prstGeom prst="rect">
            <a:avLst/>
          </a:prstGeom>
        </p:spPr>
        <p:txBody>
          <a:bodyPr lIns="91439" tIns="91439" rIns="91439" bIns="91439" anchor="ctr"/>
          <a:lstStyle>
            <a:lvl1pPr defTabSz="1828800">
              <a:defRPr sz="2400"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13"/>
          </p:nvPr>
        </p:nvSpPr>
        <p:spPr>
          <a:xfrm>
            <a:off x="5307210" y="892967"/>
            <a:ext cx="13751721" cy="832247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1" name="Title Text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7" cy="2000252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4833937" y="11519296"/>
            <a:ext cx="14716127" cy="158948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1pPr>
            <a:lvl2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2pPr>
            <a:lvl3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3pPr>
            <a:lvl4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4pPr>
            <a:lvl5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3" name="Slide Number"/>
          <p:cNvSpPr>
            <a:spLocks noGrp="1"/>
          </p:cNvSpPr>
          <p:nvPr>
            <p:ph type="sldNum" sz="quarter" idx="2"/>
          </p:nvPr>
        </p:nvSpPr>
        <p:spPr>
          <a:xfrm>
            <a:off x="11893389" y="13001625"/>
            <a:ext cx="579363" cy="600074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>
            <a:spLocks noGrp="1"/>
          </p:cNvSpPr>
          <p:nvPr>
            <p:ph type="title"/>
          </p:nvPr>
        </p:nvSpPr>
        <p:spPr>
          <a:xfrm>
            <a:off x="4833937" y="4536280"/>
            <a:ext cx="14716127" cy="464343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2495609" y="892967"/>
            <a:ext cx="7500939" cy="115728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39" name="Title Text"/>
          <p:cNvSpPr>
            <a:spLocks noGrp="1"/>
          </p:cNvSpPr>
          <p:nvPr>
            <p:ph type="title"/>
          </p:nvPr>
        </p:nvSpPr>
        <p:spPr>
          <a:xfrm>
            <a:off x="4387453" y="892967"/>
            <a:ext cx="7500939" cy="5607846"/>
          </a:xfrm>
          <a:prstGeom prst="rect">
            <a:avLst/>
          </a:prstGeom>
        </p:spPr>
        <p:txBody>
          <a:bodyPr anchor="b"/>
          <a:lstStyle>
            <a:lvl1pPr>
              <a:defRPr sz="8400" b="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Body Level One…"/>
          <p:cNvSpPr>
            <a:spLocks noGrp="1"/>
          </p:cNvSpPr>
          <p:nvPr>
            <p:ph type="body" sz="quarter" idx="1"/>
          </p:nvPr>
        </p:nvSpPr>
        <p:spPr>
          <a:xfrm>
            <a:off x="4387453" y="6697264"/>
            <a:ext cx="7500939" cy="576858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1pPr>
            <a:lvl2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2pPr>
            <a:lvl3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3pPr>
            <a:lvl4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4pPr>
            <a:lvl5pPr marL="0" indent="0" algn="ctr">
              <a:spcBef>
                <a:spcPts val="0"/>
              </a:spcBef>
              <a:buSzTx/>
              <a:buNone/>
              <a:defRPr sz="6400" b="1" cap="all">
                <a:solidFill>
                  <a:srgbClr val="393939"/>
                </a:solidFill>
                <a:latin typeface="Avenir Next Condensed"/>
                <a:ea typeface="Avenir Next Condensed"/>
                <a:cs typeface="Avenir Next Condensed"/>
                <a:sym typeface="Avenir Next Condensed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Body Level One…"/>
          <p:cNvSpPr>
            <a:spLocks noGrp="1"/>
          </p:cNvSpPr>
          <p:nvPr>
            <p:ph type="body" idx="1"/>
          </p:nvPr>
        </p:nvSpPr>
        <p:spPr>
          <a:xfrm>
            <a:off x="4387453" y="3661171"/>
            <a:ext cx="15609094" cy="884039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8" name="Slide Number"/>
          <p:cNvSpPr>
            <a:spLocks noGrp="1"/>
          </p:cNvSpPr>
          <p:nvPr>
            <p:ph type="sldNum" sz="quarter" idx="2"/>
          </p:nvPr>
        </p:nvSpPr>
        <p:spPr>
          <a:xfrm>
            <a:off x="23714709" y="12133857"/>
            <a:ext cx="579363" cy="6000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quarter" idx="13"/>
          </p:nvPr>
        </p:nvSpPr>
        <p:spPr>
          <a:xfrm>
            <a:off x="12495609" y="3661171"/>
            <a:ext cx="7500939" cy="884039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6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Body Level One…"/>
          <p:cNvSpPr>
            <a:spLocks noGrp="1"/>
          </p:cNvSpPr>
          <p:nvPr>
            <p:ph type="body" sz="quarter" idx="1"/>
          </p:nvPr>
        </p:nvSpPr>
        <p:spPr>
          <a:xfrm>
            <a:off x="4387453" y="3661171"/>
            <a:ext cx="7500939" cy="8840393"/>
          </a:xfrm>
          <a:prstGeom prst="rect">
            <a:avLst/>
          </a:prstGeom>
        </p:spPr>
        <p:txBody>
          <a:bodyPr/>
          <a:lstStyle>
            <a:lvl1pPr marL="465363" indent="-465363">
              <a:spcBef>
                <a:spcPts val="4500"/>
              </a:spcBef>
              <a:defRPr sz="3800"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808263" indent="-465363">
              <a:spcBef>
                <a:spcPts val="4500"/>
              </a:spcBef>
              <a:defRPr sz="3800"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151164" indent="-465363">
              <a:spcBef>
                <a:spcPts val="4500"/>
              </a:spcBef>
              <a:defRPr sz="3800"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494064" indent="-465364">
              <a:spcBef>
                <a:spcPts val="4500"/>
              </a:spcBef>
              <a:defRPr sz="3800"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1836964" indent="-465364">
              <a:spcBef>
                <a:spcPts val="4500"/>
              </a:spcBef>
              <a:defRPr sz="3800"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>
            <a:spLocks noGrp="1"/>
          </p:cNvSpPr>
          <p:nvPr>
            <p:ph type="body" idx="1"/>
          </p:nvPr>
        </p:nvSpPr>
        <p:spPr>
          <a:xfrm>
            <a:off x="4387453" y="1785936"/>
            <a:ext cx="15609094" cy="1014412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9" cy="5304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2504353" y="1250155"/>
            <a:ext cx="7500940" cy="530423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4387453" y="1250155"/>
            <a:ext cx="7500939" cy="1121569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8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4387453" y="62507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6" tIns="71436" rIns="71436" bIns="71436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13610166" y="3962400"/>
            <a:ext cx="9550401" cy="975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6" tIns="71436" rIns="71436" bIns="71436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11893389" y="13010554"/>
            <a:ext cx="579363" cy="600075"/>
          </a:xfrm>
          <a:prstGeom prst="rect">
            <a:avLst/>
          </a:prstGeom>
          <a:ln w="12700">
            <a:miter lim="400000"/>
          </a:ln>
        </p:spPr>
        <p:txBody>
          <a:bodyPr wrap="none" lIns="71436" tIns="71436" rIns="71436" bIns="71436">
            <a:spAutoFit/>
          </a:bodyPr>
          <a:lstStyle>
            <a:lvl1pPr>
              <a:defRPr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ransition spd="med"/>
  <p:hf hdr="0" ftr="0" dt="0"/>
  <p:txStyles>
    <p:titleStyle>
      <a:lvl1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1pPr>
      <a:lvl2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2pPr>
      <a:lvl3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3pPr>
      <a:lvl4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4pPr>
      <a:lvl5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5pPr>
      <a:lvl6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6pPr>
      <a:lvl7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7pPr>
      <a:lvl8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8pPr>
      <a:lvl9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ln>
            <a:noFill/>
          </a:ln>
          <a:solidFill>
            <a:srgbClr val="000000"/>
          </a:solidFill>
          <a:uFillTx/>
          <a:latin typeface="Avenir Next Condensed"/>
          <a:ea typeface="Avenir Next Condensed"/>
          <a:cs typeface="Avenir Next Condensed"/>
          <a:sym typeface="Avenir Next Condensed"/>
        </a:defRPr>
      </a:lvl9pPr>
    </p:titleStyle>
    <p:bodyStyle>
      <a:lvl1pPr marL="617361" marR="0" indent="-617361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1pPr>
      <a:lvl2pPr marL="1061860" marR="0" indent="-617361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2pPr>
      <a:lvl3pPr marL="1506360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3pPr>
      <a:lvl4pPr marL="1950860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4pPr>
      <a:lvl5pPr marL="2395360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5pPr>
      <a:lvl6pPr marL="2839860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6pPr>
      <a:lvl7pPr marL="3284361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7pPr>
      <a:lvl8pPr marL="3728861" marR="0" indent="-617360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8pPr>
      <a:lvl9pPr marL="4173361" marR="0" indent="-617361" algn="l" defTabSz="82153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000" b="0" i="0" u="none" strike="noStrike" cap="none" spc="0" baseline="0">
          <a:ln>
            <a:noFill/>
          </a:ln>
          <a:solidFill>
            <a:srgbClr val="000000"/>
          </a:solidFill>
          <a:uFillTx/>
          <a:latin typeface="Geneva"/>
          <a:ea typeface="Geneva"/>
          <a:cs typeface="Geneva"/>
          <a:sym typeface="Geneva"/>
        </a:defRPr>
      </a:lvl9pPr>
    </p:bodyStyle>
    <p:otherStyle>
      <a:lvl1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ctr" defTabSz="82153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dal.org/drivers/vector/mapml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dal.org/programs/gdal2tiles.html#mapml-option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dmorissette@mapgears.co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pserver.org/development/rfc/ms-rfc-123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hyperlink" Target="https://github.com/dmorissette/mapserver/tree/rfc123-map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xample.com/cgi-bin/mapserv?map=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msdev.mapgears.com/mapml/demos/mapserver-canvec-osmtile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msdev.mapgears.com/cgi-bin/mapserv-mapml?map=/opt/scribeui/workspaces/dm_mapml/canvec_wms/map/canvec_wms.map&amp;request=GetMapML&amp;layer=canvec_wms&amp;projection=OSMTIL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UBLISHING @ W3C"/>
          <p:cNvSpPr>
            <a:spLocks noGrp="1"/>
          </p:cNvSpPr>
          <p:nvPr>
            <p:ph type="subTitle" sz="quarter" idx="1"/>
          </p:nvPr>
        </p:nvSpPr>
        <p:spPr>
          <a:xfrm>
            <a:off x="2898234" y="2438138"/>
            <a:ext cx="14716128" cy="1589488"/>
          </a:xfrm>
          <a:prstGeom prst="rect">
            <a:avLst/>
          </a:prstGeom>
        </p:spPr>
        <p:txBody>
          <a:bodyPr anchor="ctr">
            <a:normAutofit fontScale="62500" lnSpcReduction="20000"/>
          </a:bodyPr>
          <a:lstStyle/>
          <a:p>
            <a:r>
              <a:rPr lang="en-US" sz="8800" dirty="0" err="1"/>
              <a:t>MapML</a:t>
            </a:r>
            <a:r>
              <a:rPr lang="en-US" sz="8800" dirty="0"/>
              <a:t> implementations in </a:t>
            </a:r>
          </a:p>
          <a:p>
            <a:r>
              <a:rPr lang="en-US" sz="8800" dirty="0" err="1"/>
              <a:t>MapServer</a:t>
            </a:r>
            <a:r>
              <a:rPr lang="en-US" sz="8800" dirty="0"/>
              <a:t>, GDAL and OGR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E01E67-5E8E-874D-AF05-ECA636BF151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fr-FR" smtClean="0"/>
              <a:t>1</a:t>
            </a:fld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0BD3A1-F2A0-0748-A4B1-3E32D8842A0C}"/>
              </a:ext>
            </a:extLst>
          </p:cNvPr>
          <p:cNvSpPr txBox="1"/>
          <p:nvPr/>
        </p:nvSpPr>
        <p:spPr>
          <a:xfrm>
            <a:off x="7011025" y="5565230"/>
            <a:ext cx="6490556" cy="9137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50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Condensed" panose="020B0506020202020204" pitchFamily="34" charset="0"/>
                <a:sym typeface="Helvetica Light"/>
              </a:rPr>
              <a:t>Daniel Morissette, </a:t>
            </a:r>
            <a:r>
              <a:rPr kumimoji="0" lang="fr-FR" sz="5000" b="0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Condensed" panose="020B0506020202020204" pitchFamily="34" charset="0"/>
                <a:sym typeface="Helvetica Light"/>
              </a:rPr>
              <a:t>Mapgears</a:t>
            </a:r>
            <a:endParaRPr kumimoji="0" lang="fr-FR" sz="50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venir Next Condensed" panose="020B0506020202020204" pitchFamily="34" charset="0"/>
              <a:sym typeface="Helvetica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2CB6CF-104F-944C-912A-EFE7163ECFA3}"/>
              </a:ext>
            </a:extLst>
          </p:cNvPr>
          <p:cNvSpPr txBox="1"/>
          <p:nvPr/>
        </p:nvSpPr>
        <p:spPr>
          <a:xfrm>
            <a:off x="2286970" y="8041847"/>
            <a:ext cx="15938656" cy="2452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Condensed" panose="020B0506020202020204" pitchFamily="34" charset="0"/>
                <a:sym typeface="Helvetica Light"/>
              </a:rPr>
              <a:t>September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Condensed" panose="020B0506020202020204" pitchFamily="34" charset="0"/>
                <a:sym typeface="Helvetica Light"/>
              </a:rPr>
              <a:t> 30, 2020</a:t>
            </a:r>
            <a:endParaRPr lang="fr-FR" dirty="0">
              <a:latin typeface="Avenir Next Condensed" panose="020B0506020202020204" pitchFamily="34" charset="0"/>
            </a:endParaRPr>
          </a:p>
          <a:p>
            <a:r>
              <a:rPr lang="fr-FR" b="1" dirty="0"/>
              <a:t>W3C/OGC Joint Workshop </a:t>
            </a:r>
            <a:r>
              <a:rPr lang="fr-FR" b="1" dirty="0" err="1"/>
              <a:t>Series</a:t>
            </a:r>
            <a:r>
              <a:rPr lang="fr-FR" b="1" dirty="0"/>
              <a:t> on </a:t>
            </a:r>
            <a:r>
              <a:rPr lang="fr-FR" b="1" dirty="0" err="1"/>
              <a:t>Maps</a:t>
            </a:r>
            <a:r>
              <a:rPr lang="fr-FR" b="1" dirty="0"/>
              <a:t> for the Web</a:t>
            </a:r>
          </a:p>
          <a:p>
            <a:r>
              <a:rPr lang="fr-FR" b="1" dirty="0">
                <a:solidFill>
                  <a:srgbClr val="0D6DB6"/>
                </a:solidFill>
              </a:rPr>
              <a:t>w3.org/2020/</a:t>
            </a:r>
            <a:r>
              <a:rPr lang="fr-FR" b="1" dirty="0" err="1">
                <a:solidFill>
                  <a:srgbClr val="0D6DB6"/>
                </a:solidFill>
              </a:rPr>
              <a:t>maps</a:t>
            </a:r>
            <a:r>
              <a:rPr lang="fr-FR" b="1" dirty="0">
                <a:solidFill>
                  <a:srgbClr val="0D6DB6"/>
                </a:solidFill>
              </a:rPr>
              <a:t>/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E0E5EF-B500-5249-873E-4F3B7EDCF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4" y="4027626"/>
            <a:ext cx="19561628" cy="22433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driver in OGR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10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C010A6-8696-2148-A5C1-40B54A8142B9}"/>
              </a:ext>
            </a:extLst>
          </p:cNvPr>
          <p:cNvSpPr txBox="1"/>
          <p:nvPr/>
        </p:nvSpPr>
        <p:spPr>
          <a:xfrm>
            <a:off x="413668" y="2677886"/>
            <a:ext cx="19931731" cy="9470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6" tIns="71436" rIns="71436" bIns="71436" numCol="1" spcCol="38100" rtlCol="0" anchor="t" anchorCtr="0">
            <a:noAutofit/>
          </a:bodyPr>
          <a:lstStyle/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Available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in GDAL/OGR v3.1+</a:t>
            </a:r>
          </a:p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  <a:hlinkClick r:id="rId3"/>
              </a:rPr>
              <a:t>https://gdal.org/drivers/vector/mapml.html</a:t>
            </a: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Reads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and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Writes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&lt;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mapml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&gt;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vector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feature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sets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939689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driver in OGR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11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C010A6-8696-2148-A5C1-40B54A8142B9}"/>
              </a:ext>
            </a:extLst>
          </p:cNvPr>
          <p:cNvSpPr txBox="1"/>
          <p:nvPr/>
        </p:nvSpPr>
        <p:spPr>
          <a:xfrm>
            <a:off x="413668" y="2677886"/>
            <a:ext cx="19931731" cy="9470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6" tIns="71436" rIns="71436" bIns="71436" numCol="1" spcCol="38100" rtlCol="0" anchor="t" anchorCtr="0">
            <a:noAutofit/>
          </a:bodyPr>
          <a:lstStyle/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Usage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example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:</a:t>
            </a:r>
          </a:p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ogr2ogr -f "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MapML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" 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places.mapml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 place_0.shp </a:t>
            </a:r>
          </a:p>
          <a:p>
            <a:pPr algn="l"/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-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sql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 "select 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pname_en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, 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pop_estim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, 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capital_en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 </a:t>
            </a:r>
          </a:p>
          <a:p>
            <a:pPr algn="l"/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      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from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 place_0 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where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pop_estim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 &gt; 100000" </a:t>
            </a:r>
          </a:p>
          <a:p>
            <a:pPr algn="l"/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-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dsco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 "HEAD=&lt;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title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&gt;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Populated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 Places&lt;/</a:t>
            </a:r>
            <a:r>
              <a:rPr lang="fr-FR" dirty="0" err="1">
                <a:latin typeface="Courier" pitchFamily="2" charset="0"/>
                <a:ea typeface="Geneva" panose="020B0503030404040204" pitchFamily="34" charset="0"/>
              </a:rPr>
              <a:t>title</a:t>
            </a:r>
            <a:r>
              <a:rPr lang="fr-FR" dirty="0">
                <a:latin typeface="Courier" pitchFamily="2" charset="0"/>
                <a:ea typeface="Geneva" panose="020B0503030404040204" pitchFamily="34" charset="0"/>
              </a:rPr>
              <a:t>&gt; »</a:t>
            </a:r>
          </a:p>
          <a:p>
            <a:pPr algn="l"/>
            <a:endParaRPr lang="fr-FR" dirty="0">
              <a:latin typeface="Courier" pitchFamily="2" charset="0"/>
              <a:ea typeface="Geneva" panose="020B0503030404040204" pitchFamily="34" charset="0"/>
            </a:endParaRPr>
          </a:p>
          <a:p>
            <a:pPr algn="l"/>
            <a:endParaRPr lang="fr-FR" dirty="0">
              <a:latin typeface="Courier" pitchFamily="2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Or export to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MapML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from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your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OGR-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enabled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GIS software</a:t>
            </a:r>
            <a:endParaRPr lang="fr-FR" dirty="0">
              <a:latin typeface="Courier" pitchFamily="2" charset="0"/>
              <a:ea typeface="Geneva" panose="020B0503030404040204" pitchFamily="34" charset="0"/>
            </a:endParaRPr>
          </a:p>
          <a:p>
            <a:pPr marR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256998"/>
      </p:ext>
    </p:extLst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in gdal2tiles.py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12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C010A6-8696-2148-A5C1-40B54A8142B9}"/>
              </a:ext>
            </a:extLst>
          </p:cNvPr>
          <p:cNvSpPr txBox="1"/>
          <p:nvPr/>
        </p:nvSpPr>
        <p:spPr>
          <a:xfrm>
            <a:off x="413668" y="2677886"/>
            <a:ext cx="19931731" cy="9470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6" tIns="71436" rIns="71436" bIns="71436" numCol="1" spcCol="38100" rtlCol="0" anchor="t" anchorCtr="0">
            <a:noAutofit/>
          </a:bodyPr>
          <a:lstStyle/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Available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in GDAL/OGR v3.1.3+</a:t>
            </a:r>
          </a:p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Adds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MapML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output support to gdal2tile:</a:t>
            </a:r>
            <a:b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</a:b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  <a:hlinkClick r:id="rId3"/>
              </a:rPr>
              <a:t>https://gdal.org/programs/gdal2tiles.html#mapml-options</a:t>
            </a: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Takes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a raster file as input and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generates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a directory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with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a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tile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pyramid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and &lt;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mapml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&gt; file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358653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in gdal2tiles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13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C010A6-8696-2148-A5C1-40B54A8142B9}"/>
              </a:ext>
            </a:extLst>
          </p:cNvPr>
          <p:cNvSpPr txBox="1"/>
          <p:nvPr/>
        </p:nvSpPr>
        <p:spPr>
          <a:xfrm>
            <a:off x="413668" y="2677886"/>
            <a:ext cx="19931731" cy="9470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6" tIns="71436" rIns="71436" bIns="71436" numCol="1" spcCol="38100" rtlCol="0" anchor="t" anchorCtr="0">
            <a:noAutofit/>
          </a:bodyPr>
          <a:lstStyle/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Usage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example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:</a:t>
            </a:r>
          </a:p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r>
              <a:rPr lang="en-CA" dirty="0">
                <a:latin typeface="Courier" pitchFamily="2" charset="0"/>
              </a:rPr>
              <a:t>gdal2tiles.py --zoom=16-18 -w </a:t>
            </a:r>
            <a:r>
              <a:rPr lang="en-CA" dirty="0" err="1">
                <a:latin typeface="Courier" pitchFamily="2" charset="0"/>
              </a:rPr>
              <a:t>mapml</a:t>
            </a:r>
            <a:r>
              <a:rPr lang="en-CA" dirty="0">
                <a:latin typeface="Courier" pitchFamily="2" charset="0"/>
              </a:rPr>
              <a:t> -p APSTILE</a:t>
            </a:r>
            <a:br>
              <a:rPr lang="en-CA" dirty="0">
                <a:latin typeface="Courier" pitchFamily="2" charset="0"/>
              </a:rPr>
            </a:br>
            <a:r>
              <a:rPr lang="en-CA" dirty="0">
                <a:latin typeface="Courier" pitchFamily="2" charset="0"/>
              </a:rPr>
              <a:t>--</a:t>
            </a:r>
            <a:r>
              <a:rPr lang="en-CA" dirty="0" err="1">
                <a:latin typeface="Courier" pitchFamily="2" charset="0"/>
              </a:rPr>
              <a:t>url</a:t>
            </a:r>
            <a:r>
              <a:rPr lang="en-CA" dirty="0">
                <a:latin typeface="Courier" pitchFamily="2" charset="0"/>
              </a:rPr>
              <a:t> "https://</a:t>
            </a:r>
            <a:r>
              <a:rPr lang="en-CA" dirty="0" err="1">
                <a:latin typeface="Courier" pitchFamily="2" charset="0"/>
              </a:rPr>
              <a:t>example.com</a:t>
            </a:r>
            <a:r>
              <a:rPr lang="en-CA" dirty="0">
                <a:latin typeface="Courier" pitchFamily="2" charset="0"/>
              </a:rPr>
              <a:t>" </a:t>
            </a:r>
            <a:r>
              <a:rPr lang="en-CA" dirty="0" err="1">
                <a:latin typeface="Courier" pitchFamily="2" charset="0"/>
              </a:rPr>
              <a:t>input.tif</a:t>
            </a:r>
            <a:r>
              <a:rPr lang="en-CA" dirty="0">
                <a:latin typeface="Courier" pitchFamily="2" charset="0"/>
              </a:rPr>
              <a:t> </a:t>
            </a:r>
            <a:r>
              <a:rPr lang="en-CA" dirty="0" err="1">
                <a:latin typeface="Courier" pitchFamily="2" charset="0"/>
              </a:rPr>
              <a:t>output_folder</a:t>
            </a:r>
            <a:endParaRPr lang="en-CA" dirty="0">
              <a:latin typeface="Courier" pitchFamily="2" charset="0"/>
            </a:endParaRPr>
          </a:p>
          <a:p>
            <a:pPr algn="l"/>
            <a:endParaRPr lang="en-CA" dirty="0">
              <a:latin typeface="Geneva" panose="020B0503030404040204" pitchFamily="34" charset="0"/>
              <a:ea typeface="Geneva" panose="020B05030304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091850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in GDAL/OGR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14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9DE8C2-38D5-E442-B07D-39FD40FC8D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662" y="3017730"/>
            <a:ext cx="3781698" cy="41768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388FFB-F370-C646-827B-4A2B0F6871C1}"/>
              </a:ext>
            </a:extLst>
          </p:cNvPr>
          <p:cNvSpPr txBox="1"/>
          <p:nvPr/>
        </p:nvSpPr>
        <p:spPr>
          <a:xfrm>
            <a:off x="886903" y="9242318"/>
            <a:ext cx="18548344" cy="9137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Thanks to Even Rouault for the GDAL and OGR implementations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515592015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UBLISHING @ W3C"/>
          <p:cNvSpPr>
            <a:spLocks noGrp="1"/>
          </p:cNvSpPr>
          <p:nvPr>
            <p:ph type="subTitle" sz="quarter" idx="1"/>
          </p:nvPr>
        </p:nvSpPr>
        <p:spPr>
          <a:xfrm>
            <a:off x="2898234" y="2438138"/>
            <a:ext cx="14716128" cy="1589488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sz="8800" dirty="0"/>
              <a:t>THANK YOU!</a:t>
            </a:r>
            <a:endParaRPr sz="8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E01E67-5E8E-874D-AF05-ECA636BF151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fr-FR" smtClean="0"/>
              <a:t>15</a:t>
            </a:fld>
            <a:endParaRPr lang="fr-F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2CB6CF-104F-944C-912A-EFE7163ECFA3}"/>
              </a:ext>
            </a:extLst>
          </p:cNvPr>
          <p:cNvSpPr txBox="1"/>
          <p:nvPr/>
        </p:nvSpPr>
        <p:spPr>
          <a:xfrm>
            <a:off x="2286970" y="8041847"/>
            <a:ext cx="15938656" cy="2452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Condensed" panose="020B0506020202020204" pitchFamily="34" charset="0"/>
                <a:sym typeface="Helvetica Light"/>
              </a:rPr>
              <a:t>September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Condensed" panose="020B0506020202020204" pitchFamily="34" charset="0"/>
                <a:sym typeface="Helvetica Light"/>
              </a:rPr>
              <a:t> 30, 2020</a:t>
            </a:r>
            <a:endParaRPr lang="fr-FR" dirty="0">
              <a:latin typeface="Avenir Next Condensed" panose="020B0506020202020204" pitchFamily="34" charset="0"/>
            </a:endParaRPr>
          </a:p>
          <a:p>
            <a:r>
              <a:rPr lang="fr-FR" b="1" dirty="0"/>
              <a:t>W3C/OGC Joint Workshop </a:t>
            </a:r>
            <a:r>
              <a:rPr lang="fr-FR" b="1" dirty="0" err="1"/>
              <a:t>Series</a:t>
            </a:r>
            <a:r>
              <a:rPr lang="fr-FR" b="1" dirty="0"/>
              <a:t> on </a:t>
            </a:r>
            <a:r>
              <a:rPr lang="fr-FR" b="1" dirty="0" err="1"/>
              <a:t>Maps</a:t>
            </a:r>
            <a:r>
              <a:rPr lang="fr-FR" b="1" dirty="0"/>
              <a:t> for the Web</a:t>
            </a:r>
          </a:p>
          <a:p>
            <a:r>
              <a:rPr lang="fr-FR" b="1" dirty="0">
                <a:solidFill>
                  <a:srgbClr val="0D6DB6"/>
                </a:solidFill>
              </a:rPr>
              <a:t>w3.org/2020/</a:t>
            </a:r>
            <a:r>
              <a:rPr lang="fr-FR" b="1" dirty="0" err="1">
                <a:solidFill>
                  <a:srgbClr val="0D6DB6"/>
                </a:solidFill>
              </a:rPr>
              <a:t>maps</a:t>
            </a:r>
            <a:r>
              <a:rPr lang="fr-FR" b="1" dirty="0">
                <a:solidFill>
                  <a:srgbClr val="0D6DB6"/>
                </a:solidFill>
              </a:rPr>
              <a:t>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CA6D5F-6D10-8F42-82BB-157A1DCFB397}"/>
              </a:ext>
            </a:extLst>
          </p:cNvPr>
          <p:cNvSpPr txBox="1"/>
          <p:nvPr/>
        </p:nvSpPr>
        <p:spPr>
          <a:xfrm>
            <a:off x="7064318" y="5404987"/>
            <a:ext cx="6538645" cy="1683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Condensed" panose="020B0506020202020204" pitchFamily="34" charset="0"/>
                <a:sym typeface="Helvetica Light"/>
              </a:rPr>
              <a:t>Daniel Morissette</a:t>
            </a:r>
          </a:p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r-FR" dirty="0">
                <a:latin typeface="Avenir Next Condensed" panose="020B0506020202020204" pitchFamily="34" charset="0"/>
                <a:hlinkClick r:id="rId3"/>
              </a:rPr>
              <a:t>dmorissette@mapgears.com</a:t>
            </a:r>
            <a:endParaRPr lang="fr-FR" dirty="0">
              <a:latin typeface="Avenir Next Condensed" panose="020B0506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7EFA04-498F-5949-9511-E69F79E3ED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4" y="4027626"/>
            <a:ext cx="19561628" cy="22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12488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in </a:t>
            </a:r>
            <a:r>
              <a:rPr lang="en-US" dirty="0" err="1"/>
              <a:t>MapServer</a:t>
            </a:r>
            <a:r>
              <a:rPr lang="en-US" dirty="0"/>
              <a:t>, GDAL and OGR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2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6F1D2C-2E32-4145-9521-2BB2CF31C8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D9C3B4-6830-EF41-A122-A6C03D073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2393" y="4515756"/>
            <a:ext cx="9204768" cy="24351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4E6DD5E-CA4D-8F40-9C76-C7E0905871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31913" y="3019844"/>
            <a:ext cx="3781698" cy="41768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9E547A-029E-1040-9B0F-06056A4870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2932" y="9031512"/>
            <a:ext cx="7489157" cy="24351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08C7E0-B3E0-B449-9678-49B4EEA89FB7}"/>
              </a:ext>
            </a:extLst>
          </p:cNvPr>
          <p:cNvSpPr txBox="1"/>
          <p:nvPr/>
        </p:nvSpPr>
        <p:spPr>
          <a:xfrm>
            <a:off x="4947994" y="7085967"/>
            <a:ext cx="4342532" cy="9137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err="1"/>
              <a:t>m</a:t>
            </a:r>
            <a:r>
              <a:rPr kumimoji="0" lang="en-US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apserver.org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41A577-1FF2-CE49-9682-7533129F5BED}"/>
              </a:ext>
            </a:extLst>
          </p:cNvPr>
          <p:cNvSpPr txBox="1"/>
          <p:nvPr/>
        </p:nvSpPr>
        <p:spPr>
          <a:xfrm>
            <a:off x="14761756" y="7601885"/>
            <a:ext cx="2563199" cy="9137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err="1"/>
              <a:t>gdal</a:t>
            </a:r>
            <a:r>
              <a:rPr kumimoji="0" lang="en-US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.org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DDF6AE-0057-6E49-973E-72E08F5DB2F5}"/>
              </a:ext>
            </a:extLst>
          </p:cNvPr>
          <p:cNvSpPr txBox="1"/>
          <p:nvPr/>
        </p:nvSpPr>
        <p:spPr>
          <a:xfrm>
            <a:off x="8489868" y="11466636"/>
            <a:ext cx="3061734" cy="9137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err="1"/>
              <a:t>osgeo</a:t>
            </a:r>
            <a:r>
              <a:rPr kumimoji="0" lang="en-US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.org</a:t>
            </a:r>
            <a:endParaRPr kumimoji="0" lang="en-US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30611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wipe dir="r"/>
      </p:transition>
    </mc:Choice>
    <mc:Fallback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in </a:t>
            </a:r>
            <a:r>
              <a:rPr lang="en-US" dirty="0" err="1"/>
              <a:t>MapServer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3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C010A6-8696-2148-A5C1-40B54A8142B9}"/>
              </a:ext>
            </a:extLst>
          </p:cNvPr>
          <p:cNvSpPr txBox="1"/>
          <p:nvPr/>
        </p:nvSpPr>
        <p:spPr>
          <a:xfrm>
            <a:off x="413668" y="2677886"/>
            <a:ext cx="19931731" cy="9470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6" tIns="71436" rIns="71436" bIns="71436" numCol="1" spcCol="38100" rtlCol="0" anchor="t" anchorCtr="0">
            <a:noAutofit/>
          </a:bodyPr>
          <a:lstStyle/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MapServer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RFC-123:</a:t>
            </a:r>
            <a:b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</a:br>
            <a:r>
              <a:rPr lang="fr-FR" sz="4400" dirty="0">
                <a:latin typeface="Geneva" panose="020B0503030404040204" pitchFamily="34" charset="0"/>
                <a:ea typeface="Geneva" panose="020B0503030404040204" pitchFamily="34" charset="0"/>
                <a:hlinkClick r:id="rId3"/>
              </a:rPr>
              <a:t>https://www.mapserver.org/development/rfc/ms-rfc-123.html</a:t>
            </a:r>
            <a:endParaRPr lang="fr-FR" sz="4400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Planned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for inclusion in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MapServer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8.0 release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Github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source fork:</a:t>
            </a:r>
            <a:b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</a:br>
            <a:r>
              <a:rPr lang="fr-FR" sz="4400" dirty="0">
                <a:latin typeface="Geneva" panose="020B0503030404040204" pitchFamily="34" charset="0"/>
                <a:ea typeface="Geneva" panose="020B0503030404040204" pitchFamily="34" charset="0"/>
                <a:hlinkClick r:id="rId4"/>
              </a:rPr>
              <a:t>https://github.com/dmorissette/mapserver/tree/rfc123-mapml</a:t>
            </a:r>
            <a:endParaRPr lang="fr-FR" sz="4400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algn="l"/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wipe dir="r"/>
      </p:transition>
    </mc:Choice>
    <mc:Fallback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in </a:t>
            </a:r>
            <a:r>
              <a:rPr lang="en-US" dirty="0" err="1"/>
              <a:t>MapServer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4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C010A6-8696-2148-A5C1-40B54A8142B9}"/>
              </a:ext>
            </a:extLst>
          </p:cNvPr>
          <p:cNvSpPr txBox="1"/>
          <p:nvPr/>
        </p:nvSpPr>
        <p:spPr>
          <a:xfrm>
            <a:off x="413668" y="2677886"/>
            <a:ext cx="19931731" cy="9470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6" tIns="71436" rIns="71436" bIns="71436" numCol="1" spcCol="38100" rtlCol="0" anchor="t" anchorCtr="0">
            <a:noAutofit/>
          </a:bodyPr>
          <a:lstStyle/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Requires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a WMS-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enabled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mapfile</a:t>
            </a: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Entry point =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vendor-specific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WMS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GetMapML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request</a:t>
            </a: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The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rest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is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automagically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handled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by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MapServer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and the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polyfill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viewer</a:t>
            </a: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lvl="2" algn="l"/>
            <a:r>
              <a:rPr lang="fr-FR" dirty="0">
                <a:latin typeface="Courier" pitchFamily="2" charset="0"/>
                <a:hlinkClick r:id="rId3"/>
              </a:rPr>
              <a:t>http://example.com/cgi-bin/mapserv?map=</a:t>
            </a:r>
            <a:r>
              <a:rPr lang="fr-FR" dirty="0">
                <a:latin typeface="Courier" pitchFamily="2" charset="0"/>
              </a:rPr>
              <a:t>...</a:t>
            </a:r>
            <a:br>
              <a:rPr lang="fr-FR" dirty="0">
                <a:latin typeface="Courier" pitchFamily="2" charset="0"/>
              </a:rPr>
            </a:br>
            <a:r>
              <a:rPr lang="fr-FR" dirty="0">
                <a:latin typeface="Courier" pitchFamily="2" charset="0"/>
              </a:rPr>
              <a:t>    &amp;service=</a:t>
            </a:r>
            <a:r>
              <a:rPr lang="fr-FR" dirty="0" err="1">
                <a:latin typeface="Courier" pitchFamily="2" charset="0"/>
              </a:rPr>
              <a:t>WMS&amp;request</a:t>
            </a:r>
            <a:r>
              <a:rPr lang="fr-FR" dirty="0">
                <a:latin typeface="Courier" pitchFamily="2" charset="0"/>
              </a:rPr>
              <a:t>=</a:t>
            </a:r>
            <a:r>
              <a:rPr lang="fr-FR" dirty="0" err="1">
                <a:latin typeface="Courier" pitchFamily="2" charset="0"/>
              </a:rPr>
              <a:t>GetMapML</a:t>
            </a:r>
            <a:br>
              <a:rPr lang="fr-FR" dirty="0">
                <a:latin typeface="Courier" pitchFamily="2" charset="0"/>
              </a:rPr>
            </a:br>
            <a:r>
              <a:rPr lang="fr-FR" dirty="0">
                <a:latin typeface="Courier" pitchFamily="2" charset="0"/>
              </a:rPr>
              <a:t>    &amp;layer=&lt;</a:t>
            </a:r>
            <a:r>
              <a:rPr lang="fr-FR" dirty="0" err="1">
                <a:latin typeface="Courier" pitchFamily="2" charset="0"/>
              </a:rPr>
              <a:t>wms_layer_name</a:t>
            </a:r>
            <a:r>
              <a:rPr lang="fr-FR" dirty="0">
                <a:latin typeface="Courier" pitchFamily="2" charset="0"/>
              </a:rPr>
              <a:t>&gt;</a:t>
            </a:r>
          </a:p>
          <a:p>
            <a:pPr lvl="2" algn="l"/>
            <a:r>
              <a:rPr lang="fr-FR" dirty="0">
                <a:latin typeface="Courier" pitchFamily="2" charset="0"/>
              </a:rPr>
              <a:t>    &amp;projection=&lt;</a:t>
            </a:r>
            <a:r>
              <a:rPr lang="fr-FR" dirty="0" err="1">
                <a:latin typeface="Courier" pitchFamily="2" charset="0"/>
              </a:rPr>
              <a:t>mapml_projection_code</a:t>
            </a:r>
            <a:r>
              <a:rPr lang="fr-FR" dirty="0">
                <a:latin typeface="Courier" pitchFamily="2" charset="0"/>
              </a:rPr>
              <a:t>&gt;</a:t>
            </a: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311482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in </a:t>
            </a:r>
            <a:r>
              <a:rPr lang="en-US" dirty="0" err="1"/>
              <a:t>MapServer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5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C010A6-8696-2148-A5C1-40B54A8142B9}"/>
              </a:ext>
            </a:extLst>
          </p:cNvPr>
          <p:cNvSpPr txBox="1"/>
          <p:nvPr/>
        </p:nvSpPr>
        <p:spPr>
          <a:xfrm>
            <a:off x="413668" y="2677886"/>
            <a:ext cx="19931731" cy="9470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6" tIns="71436" rIns="71436" bIns="71436" numCol="1" spcCol="38100" rtlCol="0" anchor="t" anchorCtr="0">
            <a:noAutofit/>
          </a:bodyPr>
          <a:lstStyle/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Simple WMS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Map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Layer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Example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:</a:t>
            </a: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&lt;body&gt;</a:t>
            </a:r>
          </a:p>
          <a:p>
            <a:pPr algn="l"/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&lt;</a:t>
            </a:r>
            <a:r>
              <a:rPr lang="fr-FR" sz="3200" dirty="0" err="1">
                <a:latin typeface="Courier" pitchFamily="2" charset="0"/>
                <a:ea typeface="Geneva" panose="020B0503030404040204" pitchFamily="34" charset="0"/>
              </a:rPr>
              <a:t>map</a:t>
            </a:r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 </a:t>
            </a:r>
            <a:r>
              <a:rPr lang="fr-FR" sz="3200" dirty="0" err="1">
                <a:latin typeface="Courier" pitchFamily="2" charset="0"/>
                <a:ea typeface="Geneva" panose="020B0503030404040204" pitchFamily="34" charset="0"/>
              </a:rPr>
              <a:t>is</a:t>
            </a:r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="web-</a:t>
            </a:r>
            <a:r>
              <a:rPr lang="fr-FR" sz="3200" dirty="0" err="1">
                <a:latin typeface="Courier" pitchFamily="2" charset="0"/>
                <a:ea typeface="Geneva" panose="020B0503030404040204" pitchFamily="34" charset="0"/>
              </a:rPr>
              <a:t>map</a:t>
            </a:r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" projection="OSMTILE" zoom="5" </a:t>
            </a:r>
            <a:r>
              <a:rPr lang="fr-FR" sz="3200" dirty="0" err="1">
                <a:latin typeface="Courier" pitchFamily="2" charset="0"/>
                <a:ea typeface="Geneva" panose="020B0503030404040204" pitchFamily="34" charset="0"/>
              </a:rPr>
              <a:t>lat</a:t>
            </a:r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="45" </a:t>
            </a:r>
            <a:r>
              <a:rPr lang="fr-FR" sz="3200" dirty="0" err="1">
                <a:latin typeface="Courier" pitchFamily="2" charset="0"/>
                <a:ea typeface="Geneva" panose="020B0503030404040204" pitchFamily="34" charset="0"/>
              </a:rPr>
              <a:t>lon</a:t>
            </a:r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="-80" </a:t>
            </a:r>
            <a:r>
              <a:rPr lang="fr-FR" sz="3200" dirty="0" err="1">
                <a:latin typeface="Courier" pitchFamily="2" charset="0"/>
                <a:ea typeface="Geneva" panose="020B0503030404040204" pitchFamily="34" charset="0"/>
              </a:rPr>
              <a:t>controls</a:t>
            </a:r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&gt;</a:t>
            </a:r>
          </a:p>
          <a:p>
            <a:pPr algn="l"/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  &lt;layer- label="</a:t>
            </a:r>
            <a:r>
              <a:rPr lang="fr-FR" sz="3200" dirty="0" err="1">
                <a:latin typeface="Courier" pitchFamily="2" charset="0"/>
                <a:ea typeface="Geneva" panose="020B0503030404040204" pitchFamily="34" charset="0"/>
              </a:rPr>
              <a:t>My</a:t>
            </a:r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 WMS" </a:t>
            </a:r>
            <a:r>
              <a:rPr lang="fr-FR" sz="3200" dirty="0" err="1">
                <a:latin typeface="Courier" pitchFamily="2" charset="0"/>
                <a:ea typeface="Geneva" panose="020B0503030404040204" pitchFamily="34" charset="0"/>
              </a:rPr>
              <a:t>src</a:t>
            </a:r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="</a:t>
            </a:r>
            <a:r>
              <a:rPr lang="fr-FR" sz="3200" dirty="0">
                <a:highlight>
                  <a:srgbClr val="FFFF00"/>
                </a:highlight>
                <a:latin typeface="Courier" pitchFamily="2" charset="0"/>
                <a:ea typeface="Geneva" panose="020B0503030404040204" pitchFamily="34" charset="0"/>
              </a:rPr>
              <a:t>http://</a:t>
            </a:r>
            <a:r>
              <a:rPr lang="fr-FR" sz="3200" dirty="0" err="1">
                <a:highlight>
                  <a:srgbClr val="FFFF00"/>
                </a:highlight>
                <a:latin typeface="Courier" pitchFamily="2" charset="0"/>
                <a:ea typeface="Geneva" panose="020B0503030404040204" pitchFamily="34" charset="0"/>
              </a:rPr>
              <a:t>example.com</a:t>
            </a:r>
            <a:r>
              <a:rPr lang="fr-FR" sz="3200" dirty="0">
                <a:highlight>
                  <a:srgbClr val="FFFF00"/>
                </a:highlight>
                <a:latin typeface="Courier" pitchFamily="2" charset="0"/>
                <a:ea typeface="Geneva" panose="020B0503030404040204" pitchFamily="34" charset="0"/>
              </a:rPr>
              <a:t>/</a:t>
            </a:r>
            <a:r>
              <a:rPr lang="fr-FR" sz="3200" dirty="0" err="1">
                <a:highlight>
                  <a:srgbClr val="FFFF00"/>
                </a:highlight>
                <a:latin typeface="Courier" pitchFamily="2" charset="0"/>
                <a:ea typeface="Geneva" panose="020B0503030404040204" pitchFamily="34" charset="0"/>
              </a:rPr>
              <a:t>cgi</a:t>
            </a:r>
            <a:r>
              <a:rPr lang="fr-FR" sz="3200" dirty="0">
                <a:highlight>
                  <a:srgbClr val="FFFF00"/>
                </a:highlight>
                <a:latin typeface="Courier" pitchFamily="2" charset="0"/>
                <a:ea typeface="Geneva" panose="020B0503030404040204" pitchFamily="34" charset="0"/>
              </a:rPr>
              <a:t>-bin/</a:t>
            </a:r>
            <a:r>
              <a:rPr lang="fr-FR" sz="3200" dirty="0" err="1">
                <a:highlight>
                  <a:srgbClr val="FFFF00"/>
                </a:highlight>
                <a:latin typeface="Courier" pitchFamily="2" charset="0"/>
                <a:ea typeface="Geneva" panose="020B0503030404040204" pitchFamily="34" charset="0"/>
              </a:rPr>
              <a:t>mapserv?map</a:t>
            </a:r>
            <a:r>
              <a:rPr lang="fr-FR" sz="3200" dirty="0">
                <a:highlight>
                  <a:srgbClr val="FFFF00"/>
                </a:highlight>
                <a:latin typeface="Courier" pitchFamily="2" charset="0"/>
                <a:ea typeface="Geneva" panose="020B0503030404040204" pitchFamily="34" charset="0"/>
              </a:rPr>
              <a:t>=...&amp;service=</a:t>
            </a:r>
            <a:r>
              <a:rPr lang="fr-FR" sz="3200" dirty="0" err="1">
                <a:highlight>
                  <a:srgbClr val="FFFF00"/>
                </a:highlight>
                <a:latin typeface="Courier" pitchFamily="2" charset="0"/>
                <a:ea typeface="Geneva" panose="020B0503030404040204" pitchFamily="34" charset="0"/>
              </a:rPr>
              <a:t>WMS&amp;request</a:t>
            </a:r>
            <a:r>
              <a:rPr lang="fr-FR" sz="3200" dirty="0">
                <a:highlight>
                  <a:srgbClr val="FFFF00"/>
                </a:highlight>
                <a:latin typeface="Courier" pitchFamily="2" charset="0"/>
                <a:ea typeface="Geneva" panose="020B0503030404040204" pitchFamily="34" charset="0"/>
              </a:rPr>
              <a:t>=</a:t>
            </a:r>
            <a:r>
              <a:rPr lang="fr-FR" sz="3200" dirty="0" err="1">
                <a:highlight>
                  <a:srgbClr val="FFFF00"/>
                </a:highlight>
                <a:latin typeface="Courier" pitchFamily="2" charset="0"/>
                <a:ea typeface="Geneva" panose="020B0503030404040204" pitchFamily="34" charset="0"/>
              </a:rPr>
              <a:t>GetMapML&amp;layer</a:t>
            </a:r>
            <a:r>
              <a:rPr lang="fr-FR" sz="3200" dirty="0">
                <a:highlight>
                  <a:srgbClr val="FFFF00"/>
                </a:highlight>
                <a:latin typeface="Courier" pitchFamily="2" charset="0"/>
                <a:ea typeface="Geneva" panose="020B0503030404040204" pitchFamily="34" charset="0"/>
              </a:rPr>
              <a:t>=...&amp;projection=OSMTILE</a:t>
            </a:r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" </a:t>
            </a:r>
            <a:r>
              <a:rPr lang="fr-FR" sz="3200" dirty="0" err="1">
                <a:latin typeface="Courier" pitchFamily="2" charset="0"/>
                <a:ea typeface="Geneva" panose="020B0503030404040204" pitchFamily="34" charset="0"/>
              </a:rPr>
              <a:t>checked</a:t>
            </a:r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&gt;&lt;/layer-&gt;</a:t>
            </a:r>
          </a:p>
          <a:p>
            <a:pPr algn="l"/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&lt;/</a:t>
            </a:r>
            <a:r>
              <a:rPr lang="fr-FR" sz="3200" dirty="0" err="1">
                <a:latin typeface="Courier" pitchFamily="2" charset="0"/>
                <a:ea typeface="Geneva" panose="020B0503030404040204" pitchFamily="34" charset="0"/>
              </a:rPr>
              <a:t>map</a:t>
            </a:r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&gt;</a:t>
            </a:r>
          </a:p>
          <a:p>
            <a:pPr algn="l"/>
            <a:r>
              <a:rPr lang="fr-FR" sz="3200" dirty="0">
                <a:latin typeface="Courier" pitchFamily="2" charset="0"/>
                <a:ea typeface="Geneva" panose="020B0503030404040204" pitchFamily="34" charset="0"/>
              </a:rPr>
              <a:t>&lt;/body&gt;</a:t>
            </a: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r>
              <a:rPr lang="fr-FR" sz="3600" dirty="0">
                <a:latin typeface="Geneva" panose="020B0503030404040204" pitchFamily="34" charset="0"/>
                <a:ea typeface="Geneva" panose="020B0503030404040204" pitchFamily="34" charset="0"/>
                <a:hlinkClick r:id="rId3"/>
              </a:rPr>
              <a:t>http://msdev.mapgears.com/mapml/demos/mapserver-canvec-osmtile.html</a:t>
            </a:r>
            <a:endParaRPr lang="fr-FR" sz="3600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A7FF3A2-A5BA-BC44-B3F9-66FBA8CF38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46920" y="6858000"/>
            <a:ext cx="8455479" cy="493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68331"/>
      </p:ext>
    </p:extLst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in </a:t>
            </a:r>
            <a:r>
              <a:rPr lang="en-US" dirty="0" err="1"/>
              <a:t>MapServer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6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324ADA-E498-9F4E-A901-CDE4FBF1D9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657" y="2855756"/>
            <a:ext cx="19806749" cy="622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02440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in </a:t>
            </a:r>
            <a:r>
              <a:rPr lang="en-US" dirty="0" err="1"/>
              <a:t>MapServer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7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C010A6-8696-2148-A5C1-40B54A8142B9}"/>
              </a:ext>
            </a:extLst>
          </p:cNvPr>
          <p:cNvSpPr txBox="1"/>
          <p:nvPr/>
        </p:nvSpPr>
        <p:spPr>
          <a:xfrm>
            <a:off x="413668" y="2677886"/>
            <a:ext cx="19931731" cy="9470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6" tIns="71436" rIns="71436" bIns="71436" numCol="1" spcCol="38100" rtlCol="0" anchor="t" anchorCtr="0">
            <a:noAutofit/>
          </a:bodyPr>
          <a:lstStyle/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GetMapML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Response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= &lt;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mapml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&gt; document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with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WMS URL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references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(&lt;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link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rel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=image … &gt;)</a:t>
            </a: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algn="l"/>
            <a:r>
              <a:rPr lang="fr-FR" sz="1600" dirty="0">
                <a:latin typeface="Geneva" panose="020B0503030404040204" pitchFamily="34" charset="0"/>
                <a:ea typeface="Geneva" panose="020B0503030404040204" pitchFamily="34" charset="0"/>
                <a:hlinkClick r:id="rId3"/>
              </a:rPr>
              <a:t>http://msdev.mapgears.com/cgi-bin/mapserv-mapml?map=/opt/scribeui/workspaces/dm_mapml/canvec_wms/map/canvec_wms.map&amp;request=GetMapML&amp;layer=canvec_wms&amp;projection=OSMTILE</a:t>
            </a:r>
            <a:endParaRPr lang="fr-FR" sz="1600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algn="l"/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algn="l"/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5150D16-4385-3448-9186-E23CEF3151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667" y="5294272"/>
            <a:ext cx="20406749" cy="800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731738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in </a:t>
            </a:r>
            <a:r>
              <a:rPr lang="en-US" dirty="0" err="1"/>
              <a:t>MapServer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8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AC010A6-8696-2148-A5C1-40B54A8142B9}"/>
              </a:ext>
            </a:extLst>
          </p:cNvPr>
          <p:cNvSpPr txBox="1"/>
          <p:nvPr/>
        </p:nvSpPr>
        <p:spPr>
          <a:xfrm>
            <a:off x="413668" y="2677886"/>
            <a:ext cx="19931731" cy="9470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6" tIns="71436" rIns="71436" bIns="71436" numCol="1" spcCol="38100" rtlCol="0" anchor="t" anchorCtr="0">
            <a:noAutofit/>
          </a:bodyPr>
          <a:lstStyle/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Multiple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MapML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&lt;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link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rel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=… &gt; modes</a:t>
            </a: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Map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Draws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:</a:t>
            </a:r>
          </a:p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&lt;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link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rel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=image … &gt;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pointing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to full page WMS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requests</a:t>
            </a: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&lt;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link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rel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=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tile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… &gt;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pointing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to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tiled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WMS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requests</a:t>
            </a: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&lt;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link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rel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=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tile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… &gt;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pointing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to mode=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tile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mapserv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CGI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requests</a:t>
            </a: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685800" marR="0" indent="-68580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&lt;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link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rel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=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features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… &gt;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pointing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to WFS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GetFeature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(future)</a:t>
            </a: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eneva" panose="020B0503030404040204" pitchFamily="34" charset="0"/>
              <a:ea typeface="Geneva" panose="020B0503030404040204" pitchFamily="34" charset="0"/>
              <a:sym typeface="Helvetica Light"/>
            </a:endParaRPr>
          </a:p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Map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Query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: </a:t>
            </a: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&lt;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link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rel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=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query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… &gt;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pointing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 to WMS </a:t>
            </a:r>
            <a:r>
              <a:rPr lang="fr-FR" dirty="0" err="1">
                <a:latin typeface="Geneva" panose="020B0503030404040204" pitchFamily="34" charset="0"/>
                <a:ea typeface="Geneva" panose="020B0503030404040204" pitchFamily="34" charset="0"/>
              </a:rPr>
              <a:t>GetFeatureInfo</a:t>
            </a:r>
            <a:r>
              <a:rPr lang="fr-FR" dirty="0">
                <a:latin typeface="Geneva" panose="020B0503030404040204" pitchFamily="34" charset="0"/>
                <a:ea typeface="Geneva" panose="020B0503030404040204" pitchFamily="34" charset="0"/>
              </a:rPr>
              <a:t>,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returns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&lt;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mapml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&gt;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features</a:t>
            </a:r>
            <a:endParaRPr lang="fr-FR" dirty="0">
              <a:latin typeface="Geneva" panose="020B0503030404040204" pitchFamily="34" charset="0"/>
              <a:ea typeface="Geneva" panose="020B0503030404040204" pitchFamily="34" charset="0"/>
            </a:endParaRPr>
          </a:p>
          <a:p>
            <a:pPr marL="685800" indent="-685800" algn="l">
              <a:buFont typeface="Arial" panose="020B0604020202020204" pitchFamily="34" charset="0"/>
              <a:buChar char="•"/>
            </a:pP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Leverages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the OGR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MapML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vector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</a:t>
            </a:r>
            <a:r>
              <a:rPr kumimoji="0" lang="fr-FR" sz="5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feature</a:t>
            </a:r>
            <a:r>
              <a:rPr kumimoji="0" lang="fr-FR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eneva" panose="020B0503030404040204" pitchFamily="34" charset="0"/>
                <a:ea typeface="Geneva" panose="020B0503030404040204" pitchFamily="34" charset="0"/>
                <a:sym typeface="Helvetica Light"/>
              </a:rPr>
              <a:t> driver…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924426"/>
      </p:ext>
    </p:extLst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ublishing@W3C &amp;…"/>
          <p:cNvSpPr>
            <a:spLocks noGrp="1"/>
          </p:cNvSpPr>
          <p:nvPr>
            <p:ph type="title"/>
          </p:nvPr>
        </p:nvSpPr>
        <p:spPr>
          <a:xfrm>
            <a:off x="413667" y="0"/>
            <a:ext cx="19427689" cy="2435124"/>
          </a:xfrm>
          <a:prstGeom prst="rect">
            <a:avLst/>
          </a:prstGeom>
        </p:spPr>
        <p:txBody>
          <a:bodyPr>
            <a:noAutofit/>
          </a:bodyPr>
          <a:lstStyle/>
          <a:p>
            <a:pPr algn="l" defTabSz="607932">
              <a:defRPr sz="8288"/>
            </a:pPr>
            <a:r>
              <a:rPr lang="en-US" dirty="0" err="1"/>
              <a:t>MapML</a:t>
            </a:r>
            <a:r>
              <a:rPr lang="en-US" dirty="0"/>
              <a:t> in GDAL/OGR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5D2CC7-A4AD-5B40-A232-178FDC36F37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9841357" y="12738264"/>
            <a:ext cx="371895" cy="636710"/>
          </a:xfrm>
        </p:spPr>
        <p:txBody>
          <a:bodyPr/>
          <a:lstStyle/>
          <a:p>
            <a:fld id="{86CB4B4D-7CA3-9044-876B-883B54F8677D}" type="slidenum">
              <a:rPr lang="fr-FR" sz="3200" smtClean="0">
                <a:solidFill>
                  <a:srgbClr val="0D6DB6"/>
                </a:solidFill>
              </a:rPr>
              <a:t>9</a:t>
            </a:fld>
            <a:endParaRPr lang="fr-FR" sz="3200" dirty="0">
              <a:solidFill>
                <a:srgbClr val="0D6DB6"/>
              </a:solidFill>
            </a:endParaRPr>
          </a:p>
        </p:txBody>
      </p:sp>
      <p:sp>
        <p:nvSpPr>
          <p:cNvPr id="13" name="Double Bracket 12">
            <a:extLst>
              <a:ext uri="{FF2B5EF4-FFF2-40B4-BE49-F238E27FC236}">
                <a16:creationId xmlns:a16="http://schemas.microsoft.com/office/drawing/2014/main" id="{2357AC9E-4258-844A-AC92-E66C38A3EFE5}"/>
              </a:ext>
            </a:extLst>
          </p:cNvPr>
          <p:cNvSpPr/>
          <p:nvPr/>
        </p:nvSpPr>
        <p:spPr>
          <a:xfrm>
            <a:off x="19435247" y="12650520"/>
            <a:ext cx="1090160" cy="775564"/>
          </a:xfrm>
          <a:prstGeom prst="bracketPair">
            <a:avLst/>
          </a:prstGeom>
          <a:noFill/>
          <a:ln w="25400" cap="flat">
            <a:solidFill>
              <a:srgbClr val="0D6DB6"/>
            </a:solidFill>
            <a:prstDash val="solid"/>
            <a:round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FD8489-2242-7D47-8FD6-065B2DB04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413668" y="1694761"/>
            <a:ext cx="20111739" cy="962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9DE8C2-38D5-E442-B07D-39FD40FC8D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6662" y="3017730"/>
            <a:ext cx="3781698" cy="41768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E6718C-C240-1F41-BA7C-7D4CA98EEEF1}"/>
              </a:ext>
            </a:extLst>
          </p:cNvPr>
          <p:cNvSpPr txBox="1"/>
          <p:nvPr/>
        </p:nvSpPr>
        <p:spPr>
          <a:xfrm>
            <a:off x="1249862" y="4228535"/>
            <a:ext cx="6160338" cy="1683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GDAL</a:t>
            </a:r>
          </a:p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Raster tiles / imagery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A2D54E-252B-EC48-A503-757AFF1448E0}"/>
              </a:ext>
            </a:extLst>
          </p:cNvPr>
          <p:cNvSpPr txBox="1"/>
          <p:nvPr/>
        </p:nvSpPr>
        <p:spPr>
          <a:xfrm>
            <a:off x="14266041" y="4238074"/>
            <a:ext cx="4485200" cy="16831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OGR</a:t>
            </a:r>
          </a:p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Vector features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FCA4E9B-8545-8743-886D-36D1D60F63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66" y="7735330"/>
            <a:ext cx="7822995" cy="4915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205B0B-F56D-2B46-9760-AB45E3C643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36806" y="7194531"/>
            <a:ext cx="5882533" cy="5224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924181"/>
      </p:ext>
    </p:extLst>
  </p:cSld>
  <p:clrMapOvr>
    <a:masterClrMapping/>
  </p:clrMapOvr>
  <p:transition spd="med">
    <p:wipe dir="r"/>
  </p:transition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6" tIns="71436" rIns="71436" bIns="71436" numCol="1" spcCol="38100" rtlCol="0" anchor="ctr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maps-for-the-web" id="{49FE88A6-025B-5046-A429-D63F097E10D7}" vid="{FE8FD3C7-B50A-B944-AAA2-18713FA46005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6" tIns="71436" rIns="71436" bIns="71436" numCol="1" spcCol="38100" rtlCol="0" anchor="ctr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</Template>
  <TotalTime>140</TotalTime>
  <Words>698</Words>
  <Application>Microsoft Macintosh PowerPoint</Application>
  <PresentationFormat>Custom</PresentationFormat>
  <Paragraphs>117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Alegreya Sans</vt:lpstr>
      <vt:lpstr>Arial</vt:lpstr>
      <vt:lpstr>Avenir Next Condensed</vt:lpstr>
      <vt:lpstr>Courier</vt:lpstr>
      <vt:lpstr>Futura PT Book</vt:lpstr>
      <vt:lpstr>Futura PT Heavy</vt:lpstr>
      <vt:lpstr>Geneva</vt:lpstr>
      <vt:lpstr>Helvetica</vt:lpstr>
      <vt:lpstr>Helvetica Light</vt:lpstr>
      <vt:lpstr>Helvetica Neue</vt:lpstr>
      <vt:lpstr>White</vt:lpstr>
      <vt:lpstr>PowerPoint Presentation</vt:lpstr>
      <vt:lpstr>MapML in MapServer, GDAL and OGR</vt:lpstr>
      <vt:lpstr>MapML in MapServer</vt:lpstr>
      <vt:lpstr>MapML in MapServer</vt:lpstr>
      <vt:lpstr>MapML in MapServer</vt:lpstr>
      <vt:lpstr>MapML in MapServer</vt:lpstr>
      <vt:lpstr>MapML in MapServer</vt:lpstr>
      <vt:lpstr>MapML in MapServer</vt:lpstr>
      <vt:lpstr>MapML in GDAL/OGR</vt:lpstr>
      <vt:lpstr>MapML driver in OGR</vt:lpstr>
      <vt:lpstr>MapML driver in OGR</vt:lpstr>
      <vt:lpstr>MapML in gdal2tiles.py</vt:lpstr>
      <vt:lpstr>MapML in gdal2tiles</vt:lpstr>
      <vt:lpstr>MapML in GDAL/OGR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Morissette</dc:creator>
  <cp:lastModifiedBy>Daniel Morissette</cp:lastModifiedBy>
  <cp:revision>27</cp:revision>
  <dcterms:created xsi:type="dcterms:W3CDTF">2020-09-30T04:22:41Z</dcterms:created>
  <dcterms:modified xsi:type="dcterms:W3CDTF">2020-09-30T15:12:49Z</dcterms:modified>
</cp:coreProperties>
</file>

<file path=docProps/thumbnail.jpeg>
</file>